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6" r:id="rId5"/>
    <p:sldMasterId id="2147483709" r:id="rId6"/>
  </p:sldMasterIdLst>
  <p:notesMasterIdLst>
    <p:notesMasterId r:id="rId46"/>
  </p:notesMasterIdLst>
  <p:sldIdLst>
    <p:sldId id="263" r:id="rId7"/>
    <p:sldId id="500" r:id="rId8"/>
    <p:sldId id="578" r:id="rId9"/>
    <p:sldId id="582" r:id="rId10"/>
    <p:sldId id="584" r:id="rId11"/>
    <p:sldId id="583" r:id="rId12"/>
    <p:sldId id="581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69" r:id="rId21"/>
    <p:sldId id="570" r:id="rId22"/>
    <p:sldId id="571" r:id="rId23"/>
    <p:sldId id="593" r:id="rId24"/>
    <p:sldId id="595" r:id="rId25"/>
    <p:sldId id="596" r:id="rId26"/>
    <p:sldId id="597" r:id="rId27"/>
    <p:sldId id="572" r:id="rId28"/>
    <p:sldId id="573" r:id="rId29"/>
    <p:sldId id="574" r:id="rId30"/>
    <p:sldId id="579" r:id="rId31"/>
    <p:sldId id="526" r:id="rId32"/>
    <p:sldId id="598" r:id="rId33"/>
    <p:sldId id="599" r:id="rId34"/>
    <p:sldId id="604" r:id="rId35"/>
    <p:sldId id="605" r:id="rId36"/>
    <p:sldId id="606" r:id="rId37"/>
    <p:sldId id="607" r:id="rId38"/>
    <p:sldId id="600" r:id="rId39"/>
    <p:sldId id="602" r:id="rId40"/>
    <p:sldId id="603" r:id="rId41"/>
    <p:sldId id="608" r:id="rId42"/>
    <p:sldId id="609" r:id="rId43"/>
    <p:sldId id="610" r:id="rId44"/>
    <p:sldId id="34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5" autoAdjust="0"/>
    <p:restoredTop sz="95226" autoAdjust="0"/>
  </p:normalViewPr>
  <p:slideViewPr>
    <p:cSldViewPr snapToGrid="0">
      <p:cViewPr varScale="1">
        <p:scale>
          <a:sx n="67" d="100"/>
          <a:sy n="67" d="100"/>
        </p:scale>
        <p:origin x="3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363F2-35D9-463B-9434-DD95CD619908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3657-B93B-47A0-A988-1D3D91588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77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6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97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2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49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0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95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7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72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8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24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9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4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3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8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28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5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7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4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21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51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66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2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0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57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8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2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2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16433" y="2960551"/>
            <a:ext cx="7261200" cy="2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7500" y="5619451"/>
            <a:ext cx="3000000" cy="1376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035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"/>
            <a:ext cx="12192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11176001" y="279400"/>
            <a:ext cx="711199" cy="3047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6B1E-A4B4-41C3-B48A-C45C13CD585D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F6C4-BDFC-4C01-8EFE-3F5D661BA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78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50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99" y="-26516"/>
            <a:ext cx="12180721" cy="6851656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389" y="2824563"/>
            <a:ext cx="4273221" cy="1149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35EBB-3F80-A79C-CF2D-3043A7FD6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220" y="4255916"/>
            <a:ext cx="63755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b="1" cap="all">
                <a:solidFill>
                  <a:srgbClr val="FF0066"/>
                </a:solidFill>
                <a:latin typeface="Gotham HTF Light"/>
                <a:cs typeface="Gotham HTF Light"/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criar um objeto, é possível que desejemos já adicionar valores padrão para seus atributos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isso, é possível criar um construtor customizado, que pode receber argumentos e inicializar os atributos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41D389-5C1E-21D0-DE26-C783D48C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03" y="2985754"/>
            <a:ext cx="67341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criar um objeto, é possível que desejemos já adicionar valores padrão para seus atributos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isso, é possível criar um construtor customizado, que pode receber argumentos e inicializar os atributos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390D19-46A7-F5E8-39F6-4A82EF617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658" y="3107908"/>
            <a:ext cx="8657472" cy="24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0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criar um construtor customizado, o construtor padrão desaparece, a menos que seja explicitamente adicionado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27B48C-3112-30A8-FE85-DDC33BDE7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306" y="1952932"/>
            <a:ext cx="67341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criar um construtor customizado, o construtor padrão desaparece, a menos que seja explicitamente adicionado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25513E-4E35-D51F-78F0-853773DC7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69" y="1853070"/>
            <a:ext cx="7677150" cy="2105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C5A038E-F80C-4C70-4EF5-19F6A714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81" y="4214041"/>
            <a:ext cx="11732038" cy="20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4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caso, se for necessário existir o construtor padrão, é necessário declarar explicitamente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9D8DA1-7D34-A854-B712-4C4E17D7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44" y="2029815"/>
            <a:ext cx="72771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842D242-4FA3-E98D-CEE3-9FF8C9494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Também conhecido com funções em outras linguagens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São blocos de código que podem ser chamados repetidamente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 receber de zero a infinitos argumentos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 ou não retornar um valor</a:t>
            </a:r>
          </a:p>
        </p:txBody>
      </p:sp>
    </p:spTree>
    <p:extLst>
      <p:ext uri="{BB962C8B-B14F-4D97-AF65-F5344CB8AC3E}">
        <p14:creationId xmlns:p14="http://schemas.microsoft.com/office/powerpoint/2010/main" val="253035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BAB12FB-A8B6-E9D9-0185-383C001E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8" y="908637"/>
            <a:ext cx="10541631" cy="56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B83DE8-B1C6-BB94-43B4-55E13703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44" y="2412756"/>
            <a:ext cx="82677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BEAC46-FD39-A145-3BB2-6C9F6744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Desde que a assinatura não seja exatamente a mesma, os métodos podem ter o mesmo nome.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Assinatura: nome + argumentos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comportamento do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chamado de sobrecarga de métodos</a:t>
            </a:r>
          </a:p>
        </p:txBody>
      </p:sp>
    </p:spTree>
    <p:extLst>
      <p:ext uri="{BB962C8B-B14F-4D97-AF65-F5344CB8AC3E}">
        <p14:creationId xmlns:p14="http://schemas.microsoft.com/office/powerpoint/2010/main" val="21786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BEAC46-FD39-A145-3BB2-6C9F6744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for possível para o compilador diferenciar a chamada, não ocorrerá erro de compilação.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098F229-8B61-3ABF-8338-CFE1630C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43" y="2014831"/>
            <a:ext cx="8563901" cy="47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CLASSES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Menor unidade de trabalho no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Conjunto de dados e comportamentos relacionados a eles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Formadas por: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Construtor: gera um objeto da classe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Atributos: variáveis atreladas à classe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 comportamentos da classe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Idealmente: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Trata somente de um assunto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Exemplos:	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trata de textos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Integer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trata de operações com números inteiros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System: trata de interações com nosso sistema operacional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Tudo que não é um tipo primitivo é uma classe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Geram objetos, que são instâncias de uma classe</a:t>
            </a:r>
          </a:p>
        </p:txBody>
      </p:sp>
    </p:spTree>
    <p:extLst>
      <p:ext uri="{BB962C8B-B14F-4D97-AF65-F5344CB8AC3E}">
        <p14:creationId xmlns:p14="http://schemas.microsoft.com/office/powerpoint/2010/main" val="42408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C5C6807-CF82-011D-ED8D-55D684D3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11" y="2279359"/>
            <a:ext cx="7734300" cy="4467225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BEAC46-FD39-A145-3BB2-6C9F6744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for possível para o compilador diferenciar a chamada, não ocorrerá erro de compilação.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86A1D34-DB94-88E8-D10C-A28DE25B9884}"/>
              </a:ext>
            </a:extLst>
          </p:cNvPr>
          <p:cNvSpPr/>
          <p:nvPr/>
        </p:nvSpPr>
        <p:spPr>
          <a:xfrm>
            <a:off x="3027285" y="4847882"/>
            <a:ext cx="5805996" cy="4240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DF4A913-69AD-D33D-AA88-38B99E76113F}"/>
              </a:ext>
            </a:extLst>
          </p:cNvPr>
          <p:cNvSpPr/>
          <p:nvPr/>
        </p:nvSpPr>
        <p:spPr>
          <a:xfrm>
            <a:off x="2947387" y="5684957"/>
            <a:ext cx="5885894" cy="4240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0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BBEAC46-FD39-A145-3BB2-6C9F6744E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for possível para o compilador diferenciar a chamada, não ocorrerá erro de compilação.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E909AE-18A0-9A74-032A-72BC1305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74" y="2165695"/>
            <a:ext cx="11659340" cy="21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F5AA933-045F-DE86-2F72-24308B915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programa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sequência de métodos empilhados, iniciando em um método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974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D9B215-BA27-67A8-5C6A-1748F44CD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06" y="808635"/>
            <a:ext cx="9821856" cy="59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974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MÉTODOS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E88A19-AFD1-A180-8DB1-0169205AF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59" y="1976437"/>
            <a:ext cx="98869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974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MÉTODOS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B82627F-84DA-B115-33D9-F39879ADA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 ser de instância, ou estáticos. 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de instância só podem ser chamados a partir de um objeto da classe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Visualizam todos os atributos e métodos da classe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 estáticos podem ser chamados diretamente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Visualizam somente os atributos e métodos estáticos da classe</a:t>
            </a:r>
          </a:p>
        </p:txBody>
      </p:sp>
    </p:spTree>
    <p:extLst>
      <p:ext uri="{BB962C8B-B14F-4D97-AF65-F5344CB8AC3E}">
        <p14:creationId xmlns:p14="http://schemas.microsoft.com/office/powerpoint/2010/main" val="21494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Atributos e método estáticos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Diferente dos atributos e métodos usuais, os estáticos estão atrelados à classe.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2E9B49-876B-89AC-7BBA-7A7B653A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5" y="2078431"/>
            <a:ext cx="11037903" cy="39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Atributos e método estáticos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Diferente dos atributos e métodos usuais, os estáticos estão atrelados à classe.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B1E625-C69D-D74B-A0F9-B62B06B5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06" y="2107012"/>
            <a:ext cx="92487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Atributos e método estáticos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9610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Diferente dos atributos e métodos usuais, os estáticos estão atrelados à classe.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ECF56-6967-1BB7-08A0-8D7258711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2233612"/>
            <a:ext cx="86010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7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67A991-FFDA-7BAF-1B72-04A9B912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39" y="1873188"/>
            <a:ext cx="9457903" cy="4676602"/>
          </a:xfrm>
          <a:prstGeom prst="rect">
            <a:avLst/>
          </a:prstGeom>
        </p:spPr>
      </p:pic>
      <p:sp>
        <p:nvSpPr>
          <p:cNvPr id="8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FD89865D-ED04-6C3E-991C-35529D0902C9}"/>
              </a:ext>
            </a:extLst>
          </p:cNvPr>
          <p:cNvSpPr/>
          <p:nvPr/>
        </p:nvSpPr>
        <p:spPr>
          <a:xfrm>
            <a:off x="2172160" y="134587"/>
            <a:ext cx="7697062" cy="6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BLOCOS DE INICIALIZAÇÃO ESTÁTICOS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9AF027B-A46F-ACD0-0B43-CBEC9879C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65919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Blocos de código semelhante a construtores, que executam somente uma vez quando a classe é carregada pelo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6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CLASSES VS OBJETOS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Classe: Cachorro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Objeto: um cachorro específico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E01F539-CB9B-EE1F-EADA-B40356D7A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18" y="2094329"/>
            <a:ext cx="6943031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478142-96B6-D83D-C493-739E189E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481" y="2994283"/>
            <a:ext cx="7743825" cy="1704975"/>
          </a:xfrm>
          <a:prstGeom prst="rect">
            <a:avLst/>
          </a:prstGeom>
        </p:spPr>
      </p:pic>
      <p:sp>
        <p:nvSpPr>
          <p:cNvPr id="8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ABD12EEA-601F-7D55-2A2D-11AB4E4D28BC}"/>
              </a:ext>
            </a:extLst>
          </p:cNvPr>
          <p:cNvSpPr/>
          <p:nvPr/>
        </p:nvSpPr>
        <p:spPr>
          <a:xfrm>
            <a:off x="2172160" y="134587"/>
            <a:ext cx="7697062" cy="6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BLOCOS DE INICIALIZAÇÃO ESTÁTICOS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B7A6D72-AB43-1F45-7583-D27FC7E2E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65919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Blocos de código semelhante a construtores, que executam somente uma vez quando a classe é carregada pelo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172160" y="134587"/>
            <a:ext cx="7697062" cy="6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BLOCOS DE INICIALIZAÇÃO ESTÁTICOS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65919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Blocos de código semelhante a construtores, que executam somente uma vez quando a classe é carregada pelo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5500DC-F2DD-C22F-D298-77B07334F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479" y="1762282"/>
            <a:ext cx="7226423" cy="48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172160" y="134587"/>
            <a:ext cx="7697062" cy="6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BLOCOS DE INICIALIZAÇÃO ESTÁTICOS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663" y="65919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Blocos de código semelhante a construtores, que executam somente uma vez quando a classe é carregada pelo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7482E0-C5C2-FE29-E748-68FC0509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2200275"/>
            <a:ext cx="7639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07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" y="801238"/>
            <a:ext cx="511237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CalculadoraSimples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somar, estático, recebe dois argumentos inteiros, retorna a soma dos dois argumentos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subtrair, estático, recebe dois argumentos inteiros. Retorna a diferença entre os dois argumentos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multiplicar, estático, recebe dois inteiros. Retorna a multiplicação entre os dois argumentos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dividir, estático, recebe dois inteiros. Retorna a divisão dos dois argumentos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F6AF3F-0B5F-0A20-99A8-FEDC90C0A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651" y="795904"/>
            <a:ext cx="5443490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TesteCalculadoraSimples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(Deve ser a primeira classe do arquivo)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operações com os métodos da classe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CalculadoraSimples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imprimindo  o valor na tela</a:t>
            </a:r>
          </a:p>
        </p:txBody>
      </p:sp>
    </p:spTree>
    <p:extLst>
      <p:ext uri="{BB962C8B-B14F-4D97-AF65-F5344CB8AC3E}">
        <p14:creationId xmlns:p14="http://schemas.microsoft.com/office/powerpoint/2010/main" val="122641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07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" y="561540"/>
            <a:ext cx="511237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Carro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 recebendo: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Automatico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Marca: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Automatico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marchaAtual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VelocidadeAtual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Ligado: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9B5497F-37C5-76A2-7D90-BFFEF711A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368" y="553810"/>
            <a:ext cx="6917184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Acelerar, sem argumentos, sem retorno: Aumenta a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velocidadeAtual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1 (Não deve fazer nada se o carro estiver desligado)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Frear, sem argumentos, sem retorno: Diminui a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velocidadeAtual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1 (Não deve fazer nada se o carro estiver desligado)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descreverCarro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Imprime no console os atributos do carro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ligarOuDesligar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liga ou desliga o carro, retornando a informação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mudarMarcha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recebe marcha, retorno booleano: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marcha não está entre -1 e 5, retorna false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marcha recebida for -1 (ré) e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marchaAtual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diferente de zero, retorna false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atualiza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marchaAtual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valor recebido e retorna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07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2" y="801238"/>
            <a:ext cx="11664097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TesteCarro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mesmo arquivo da classe Carro (Deve ser a primeira classe)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 carro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 operações com o objeto carro criado, utilizando o  método </a:t>
            </a:r>
            <a:r>
              <a:rPr lang="pt-BR" sz="1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descreverCarro</a:t>
            </a:r>
            <a:r>
              <a:rPr lang="pt-BR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verificar o estado do carro após as operações</a:t>
            </a:r>
          </a:p>
        </p:txBody>
      </p:sp>
    </p:spTree>
    <p:extLst>
      <p:ext uri="{BB962C8B-B14F-4D97-AF65-F5344CB8AC3E}">
        <p14:creationId xmlns:p14="http://schemas.microsoft.com/office/powerpoint/2010/main" val="56413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07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3" y="801238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Pessoa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Sobrenome: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pesoEmGramas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alturaEmCentimetros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 padrão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 recebendo todos os dados acima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getNomeCompleto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Retorna o nome + sobrenome da pessoa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getPesoEmKilogramas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Retorna o peso em quilogramas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getAlturaEmMetros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Retorna a altura em metros</a:t>
            </a:r>
          </a:p>
          <a:p>
            <a:pPr lvl="2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A90A4F-DCCA-A785-8B44-51997922B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421" y="791811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TestePessoa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pessoa “Daniel”, “Costa”, 75, 171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pessoa “Aline”, “Costa”, 50, 150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cada objeto, exibir no console o retorno dos métodos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getNomeCompleto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getPesoEmKilogramas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getAlturaEmMetros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798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07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3" y="801238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Retangulo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lado1: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lado2: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Construtor recebendo todos os dados acima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getInformacao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recebe como argumento uma variável do tipo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informação. Sem retorno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informação = “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imprimir no console: “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retângulo: “ + área do retângulo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informação = “perímetro”, imprimir no console: “perímetro do retângulo: “ + perímetro do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retangulo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Qualquer outro valor, imprimir: “informação não disponível”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A90A4F-DCCA-A785-8B44-51997922B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421" y="791811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TesteRetangulo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 retângulo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Chamar o método </a:t>
            </a:r>
            <a:r>
              <a:rPr lang="pt-BR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getInformacao</a:t>
            </a: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os três possíveis cenários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029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7648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EA0E75B-8FC4-2EF5-7CD6-5F8BCF906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119" y="477388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Revolver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Atributos: 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quantidadeMunicao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Inteiro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engatilhado: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Atirar, sem argumentos, retorno booleano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revolver não está engatilhado, retorna false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quantidadeMunicao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0, retorna false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decrementa 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quantidadeMunicao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retorna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Engatilhar, sem argumentos, retorno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	Se engatilhado = false, altera atributo engatilhado para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retorna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engatilhado =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retorna false, indicando que não foi possível engatilhar o revolver novamente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munição: recebe inteiro como argumento, retorna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false.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quantidadeMunicao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municaoAdicionada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6, retorna false.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soma a munição adicionada à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quantidadeMunicao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retorna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A90A4F-DCCA-A785-8B44-51997922B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753" y="477388"/>
            <a:ext cx="551187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Atirador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Atributos: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revolver: tipo Revolver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armar, recebe um revolver como Argumento, retorno booleano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revolver = nulo, atribui o revolver recebido como argumento ao atributo e retorna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retorna false, indicando que só é possível o atirador possuir uma arma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engatilharRevolver</a:t>
            </a: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sem argumentos, retorno booleano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revolver = nulo, retorna false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chama o método engatilhar do revolver, repassando o retorno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atirar 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revolver = nulo, retorna false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Senão, chama o método atirar do revolver, repassando o retorno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TesteAtirador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 revolver e um atirador, chamando os métodos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07000"/>
              </a:lnSpc>
              <a:spcAft>
                <a:spcPts val="1066"/>
              </a:spcAft>
            </a:pPr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287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FDBC9-4EC2-C794-B56E-78722C87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519" y="4423192"/>
            <a:ext cx="44482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7200" b="1" cap="all">
                <a:solidFill>
                  <a:srgbClr val="FF0066"/>
                </a:solidFill>
                <a:latin typeface="Gotham HTF Light"/>
                <a:cs typeface="Gotham HTF Light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950029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CLASSES VS OBJETOS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E44A784-00FF-0285-4F29-B77B60E7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851" y="903264"/>
            <a:ext cx="7632298" cy="58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C16244-008F-6F67-AE8A-D5790648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51" y="903264"/>
            <a:ext cx="7632298" cy="5859055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ATRIBUTOS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B7CE64-DD72-1EA7-9313-B71183710AA8}"/>
              </a:ext>
            </a:extLst>
          </p:cNvPr>
          <p:cNvSpPr/>
          <p:nvPr/>
        </p:nvSpPr>
        <p:spPr>
          <a:xfrm>
            <a:off x="2920753" y="1127464"/>
            <a:ext cx="3959441" cy="136716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3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CONSTRUTORES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F8AD125-F814-858F-4D8B-02ACD126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 classe, a menos que seja modificada, é gerada com um construtor padrão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utilizar o construtor padrão, os atributos da classe são inicializados para seu valor inicial.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 valor inicial não foi especificado, o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automaticamente atribui como valor padrão: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atributos de outras classes (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tipos primitivos: 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Numéricos: 0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false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Char: ‘’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2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295710-C63E-8DB0-09E2-AE8D4F0A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294" y="978249"/>
            <a:ext cx="7696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FB3382-0E52-67FA-33AF-EDFD854E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14562"/>
            <a:ext cx="89154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9568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CONSTRUTORES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881B9D-634D-996B-177B-76D5E105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08635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criar um objeto, é possível que desejemos já adicionar valores padrão para seus atributos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isso, é possível criar um construtor customizado, que pode receber argumentos e inicializar os atributos</a:t>
            </a:r>
          </a:p>
          <a:p>
            <a:pPr lvl="1">
              <a:lnSpc>
                <a:spcPct val="107000"/>
              </a:lnSpc>
              <a:spcAft>
                <a:spcPts val="1066"/>
              </a:spcAft>
            </a:pP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0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5" ma:contentTypeDescription="Crie um novo documento." ma:contentTypeScope="" ma:versionID="8d81d1150c3ac150a43d8754a2f03dfe">
  <xsd:schema xmlns:xsd="http://www.w3.org/2001/XMLSchema" xmlns:xs="http://www.w3.org/2001/XMLSchema" xmlns:p="http://schemas.microsoft.com/office/2006/metadata/properties" xmlns:ns2="a10d6d09-ccff-44d6-9d40-69adbea4e446" targetNamespace="http://schemas.microsoft.com/office/2006/metadata/properties" ma:root="true" ma:fieldsID="cb7d55f480bc453643e76640c53e4d87" ns2:_="">
    <xsd:import namespace="a10d6d09-ccff-44d6-9d40-69adbea4e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E8346-AB31-4A5F-AD9B-6C296F15E17D}">
  <ds:schemaRefs>
    <ds:schemaRef ds:uri="a10d6d09-ccff-44d6-9d40-69adbea4e4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583796-6E11-4EEA-966F-AFBDDF2711A2}">
  <ds:schemaRefs>
    <ds:schemaRef ds:uri="http://www.w3.org/XML/1998/namespace"/>
    <ds:schemaRef ds:uri="a10d6d09-ccff-44d6-9d40-69adbea4e446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B1C2054-839C-413B-A323-D67700538B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1989</Words>
  <Application>Microsoft Office PowerPoint</Application>
  <PresentationFormat>Widescreen</PresentationFormat>
  <Paragraphs>330</Paragraphs>
  <Slides>39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Gotham HTF Light</vt:lpstr>
      <vt:lpstr>Office Theme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Application &amp; Data Science</dc:title>
  <dc:creator>Logon PF Fiap</dc:creator>
  <cp:lastModifiedBy>Daniel</cp:lastModifiedBy>
  <cp:revision>27</cp:revision>
  <dcterms:created xsi:type="dcterms:W3CDTF">2022-12-06T11:52:36Z</dcterms:created>
  <dcterms:modified xsi:type="dcterms:W3CDTF">2023-10-05T00:12:31Z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0x010100A9648E827498144E99E283DDB8A87613</vt:lpwstr>
  </property>
</Properties>
</file>